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9" r:id="rId2"/>
    <p:sldId id="285" r:id="rId3"/>
    <p:sldId id="296" r:id="rId4"/>
    <p:sldId id="297" r:id="rId5"/>
    <p:sldId id="299" r:id="rId6"/>
    <p:sldId id="298" r:id="rId7"/>
    <p:sldId id="300" r:id="rId8"/>
    <p:sldId id="301" r:id="rId9"/>
    <p:sldId id="30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412" autoAdjust="0"/>
  </p:normalViewPr>
  <p:slideViewPr>
    <p:cSldViewPr snapToGrid="0" showGuides="1">
      <p:cViewPr varScale="1">
        <p:scale>
          <a:sx n="65" d="100"/>
          <a:sy n="65" d="100"/>
        </p:scale>
        <p:origin x="1122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4D0DE-986F-455C-BD58-2A542A025DEE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659A2-4494-4A7B-9D70-B117ED75FD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이번 오픈소스</a:t>
            </a:r>
            <a:r>
              <a:rPr lang="en-US" altLang="ko-KR" dirty="0"/>
              <a:t>SW </a:t>
            </a:r>
            <a:r>
              <a:rPr lang="ko-KR" altLang="en-US" dirty="0"/>
              <a:t>프로젝트로 스마트기기 추천과 통신비 계산을 해주는 웹사이트를 만들어 발표하게 된 컴퓨터공학과 김진호입니다</a:t>
            </a:r>
            <a:r>
              <a:rPr lang="en-US" altLang="ko-KR" dirty="0"/>
              <a:t>. </a:t>
            </a:r>
            <a:r>
              <a:rPr lang="ko-KR" altLang="en-US" dirty="0"/>
              <a:t>발표를 시작하기에 앞서 화면 좌측 하단에 있는 </a:t>
            </a:r>
            <a:r>
              <a:rPr lang="en-US" altLang="ko-KR" dirty="0"/>
              <a:t>QR</a:t>
            </a:r>
            <a:r>
              <a:rPr lang="ko-KR" altLang="en-US" dirty="0"/>
              <a:t>코드에 저희가 만든 데모사이트 주소가 </a:t>
            </a:r>
            <a:r>
              <a:rPr lang="ko-KR" altLang="en-US" dirty="0" err="1"/>
              <a:t>링크되어있으니</a:t>
            </a:r>
            <a:r>
              <a:rPr lang="ko-KR" altLang="en-US" dirty="0"/>
              <a:t> 직접 확인하시면서 발표 </a:t>
            </a:r>
            <a:r>
              <a:rPr lang="ko-KR" altLang="en-US" dirty="0" err="1"/>
              <a:t>들어주시면</a:t>
            </a:r>
            <a:r>
              <a:rPr lang="ko-KR" altLang="en-US" dirty="0"/>
              <a:t> 감사드리겠습니다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88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웹 사이트는 크게 두 가지 기능이 있습니다</a:t>
            </a:r>
            <a:r>
              <a:rPr lang="en-US" altLang="ko-KR" dirty="0"/>
              <a:t>. </a:t>
            </a:r>
            <a:r>
              <a:rPr lang="ko-KR" altLang="en-US" dirty="0"/>
              <a:t>첫번째는 최신</a:t>
            </a:r>
            <a:r>
              <a:rPr lang="en-US" altLang="ko-KR" dirty="0"/>
              <a:t>, </a:t>
            </a:r>
            <a:r>
              <a:rPr lang="ko-KR" altLang="en-US" dirty="0"/>
              <a:t>또는 아직 공개되지 않은 스마트기기들을 소개하며</a:t>
            </a:r>
            <a:r>
              <a:rPr lang="en-US" altLang="ko-KR" dirty="0"/>
              <a:t>, </a:t>
            </a:r>
            <a:r>
              <a:rPr lang="ko-KR" altLang="en-US" dirty="0"/>
              <a:t>실시간으로 네이버 </a:t>
            </a:r>
            <a:r>
              <a:rPr lang="en-US" altLang="ko-KR" dirty="0"/>
              <a:t>IT</a:t>
            </a:r>
            <a:r>
              <a:rPr lang="ko-KR" altLang="en-US" dirty="0"/>
              <a:t>뉴스기사와 유튜브의 리뷰영상도 볼 수 있습니다</a:t>
            </a:r>
            <a:r>
              <a:rPr lang="en-US" altLang="ko-KR" dirty="0"/>
              <a:t>.</a:t>
            </a:r>
            <a:r>
              <a:rPr lang="ko-KR" altLang="en-US" dirty="0"/>
              <a:t>  두번째는 스마트폰 종류</a:t>
            </a:r>
            <a:r>
              <a:rPr lang="en-US" altLang="ko-KR" dirty="0"/>
              <a:t>, </a:t>
            </a:r>
            <a:r>
              <a:rPr lang="ko-KR" altLang="en-US" dirty="0"/>
              <a:t>사용하는 요금제</a:t>
            </a:r>
            <a:r>
              <a:rPr lang="en-US" altLang="ko-KR" dirty="0"/>
              <a:t>, </a:t>
            </a:r>
            <a:r>
              <a:rPr lang="ko-KR" altLang="en-US" dirty="0" err="1"/>
              <a:t>약정개월</a:t>
            </a:r>
            <a:r>
              <a:rPr lang="ko-KR" altLang="en-US" dirty="0"/>
              <a:t> 수를 </a:t>
            </a:r>
            <a:r>
              <a:rPr lang="ko-KR" altLang="en-US" dirty="0" err="1"/>
              <a:t>입력받아</a:t>
            </a:r>
            <a:r>
              <a:rPr lang="ko-KR" altLang="en-US" dirty="0"/>
              <a:t> 월 평균 요금을 계산해줍니다</a:t>
            </a:r>
            <a:r>
              <a:rPr lang="en-US" altLang="ko-KR" dirty="0"/>
              <a:t>. </a:t>
            </a:r>
            <a:r>
              <a:rPr lang="ko-KR" altLang="en-US" dirty="0"/>
              <a:t>또한 스마트폰을 구입함에 있어 기기의 출고가에서 할인을 받는 공시지원금과 사용하는 요금에서 </a:t>
            </a:r>
            <a:r>
              <a:rPr lang="en-US" altLang="ko-KR" dirty="0"/>
              <a:t>25%</a:t>
            </a:r>
            <a:r>
              <a:rPr lang="ko-KR" altLang="en-US" dirty="0"/>
              <a:t>할인을 받는 선택약정 중 어느 쪽을 선택하는 것이 더 저렴한지 요금 비교도 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선정 이유는 크게 두 가지입니다</a:t>
            </a:r>
            <a:r>
              <a:rPr lang="en-US" altLang="ko-KR" dirty="0"/>
              <a:t>. </a:t>
            </a:r>
            <a:r>
              <a:rPr lang="ko-KR" altLang="en-US" dirty="0"/>
              <a:t>첫번째는 스마트기기를 구입하고자 할 때</a:t>
            </a:r>
            <a:r>
              <a:rPr lang="en-US" altLang="ko-KR" dirty="0"/>
              <a:t>, </a:t>
            </a:r>
            <a:r>
              <a:rPr lang="ko-KR" altLang="en-US" dirty="0"/>
              <a:t>네이버의 뉴스 기사를 통해 접하거나 유튜브의 영상을 통해 접하거나 블로그를 접하는 등 여러 가지 방법이 있습니다</a:t>
            </a:r>
            <a:r>
              <a:rPr lang="en-US" altLang="ko-KR" dirty="0"/>
              <a:t>. </a:t>
            </a:r>
            <a:r>
              <a:rPr lang="ko-KR" altLang="en-US" dirty="0"/>
              <a:t>저희는 스마트기기를 고를 때 여러 곳을 찾지 않아도 한번에 볼 수 있게끔 하여 편리하게 스마트기기의 정보를 볼 수 있게끔 하였습니다</a:t>
            </a:r>
            <a:r>
              <a:rPr lang="en-US" altLang="ko-KR" dirty="0"/>
              <a:t>. </a:t>
            </a:r>
            <a:r>
              <a:rPr lang="ko-KR" altLang="en-US" dirty="0"/>
              <a:t>두 번째는 아무것도 모르고 단지 어떤 스마트폰을 살지만 정한채로 휴대폰 대리점에 가서 휴대폰 판매자에게 </a:t>
            </a:r>
            <a:r>
              <a:rPr lang="ko-KR" altLang="en-US" dirty="0" err="1"/>
              <a:t>덤탱이를</a:t>
            </a:r>
            <a:r>
              <a:rPr lang="ko-KR" altLang="en-US" dirty="0"/>
              <a:t> 당하는 경우가 많이 있습니다</a:t>
            </a:r>
            <a:r>
              <a:rPr lang="en-US" altLang="ko-KR" dirty="0"/>
              <a:t>. </a:t>
            </a:r>
            <a:r>
              <a:rPr lang="ko-KR" altLang="en-US" dirty="0"/>
              <a:t>또한 가격을 비교할 수 있는 어플이 있지만</a:t>
            </a:r>
            <a:r>
              <a:rPr lang="en-US" altLang="ko-KR" dirty="0"/>
              <a:t>, </a:t>
            </a:r>
            <a:r>
              <a:rPr lang="ko-KR" altLang="en-US" dirty="0"/>
              <a:t>유료이고 사실상 휴대폰 판매자들만 사용할 수 있게끔 되어있습니다</a:t>
            </a:r>
            <a:r>
              <a:rPr lang="en-US" altLang="ko-KR" dirty="0"/>
              <a:t>. </a:t>
            </a:r>
            <a:r>
              <a:rPr lang="ko-KR" altLang="en-US" dirty="0"/>
              <a:t>따라서 고객차원에서 합리적인 가격 비교를 할 수 있게끔 하자라고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2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핵심 기능에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처음 보이는 페이지는 다음과 같으며</a:t>
            </a:r>
            <a:r>
              <a:rPr lang="en-US" altLang="ko-KR" dirty="0"/>
              <a:t>, </a:t>
            </a:r>
            <a:r>
              <a:rPr lang="ko-KR" altLang="en-US" dirty="0"/>
              <a:t>왼쪽의 이동하기를 누르면 스마트기기 추천페이지로</a:t>
            </a:r>
            <a:r>
              <a:rPr lang="en-US" altLang="ko-KR" dirty="0"/>
              <a:t>, </a:t>
            </a:r>
            <a:r>
              <a:rPr lang="ko-KR" altLang="en-US" dirty="0"/>
              <a:t>오른쪽의 이동하기를 누르면 통신비 계산 페이지로 이동합니다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1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스마트기기 추천페이지로 이동한다면</a:t>
            </a:r>
            <a:r>
              <a:rPr lang="en-US" altLang="ko-KR" dirty="0"/>
              <a:t>,</a:t>
            </a:r>
            <a:r>
              <a:rPr lang="ko-KR" altLang="en-US" dirty="0"/>
              <a:t>메인 페이지에는 전반적인 스마트폰의 사진들을 </a:t>
            </a:r>
            <a:r>
              <a:rPr lang="ko-KR" altLang="en-US" dirty="0" err="1"/>
              <a:t>보며주며</a:t>
            </a:r>
            <a:r>
              <a:rPr lang="en-US" altLang="ko-KR" dirty="0"/>
              <a:t>, </a:t>
            </a:r>
            <a:r>
              <a:rPr lang="ko-KR" altLang="en-US" dirty="0"/>
              <a:t>하단에는 실시간으로 크롤링해오는 네이버 </a:t>
            </a:r>
            <a:r>
              <a:rPr lang="en-US" altLang="ko-KR" dirty="0"/>
              <a:t>IT</a:t>
            </a:r>
            <a:r>
              <a:rPr lang="ko-KR" altLang="en-US" dirty="0"/>
              <a:t>뉴스기사 모음이 있습니다</a:t>
            </a:r>
            <a:r>
              <a:rPr lang="en-US" altLang="ko-KR" dirty="0"/>
              <a:t>. </a:t>
            </a:r>
            <a:r>
              <a:rPr lang="ko-KR" altLang="en-US" dirty="0"/>
              <a:t>또한 유튜브의 리뷰영상들도 있습니다</a:t>
            </a:r>
            <a:r>
              <a:rPr lang="en-US" altLang="ko-KR" dirty="0"/>
              <a:t>. </a:t>
            </a:r>
            <a:r>
              <a:rPr lang="ko-KR" altLang="en-US" dirty="0"/>
              <a:t>상단에 삼성</a:t>
            </a:r>
            <a:r>
              <a:rPr lang="en-US" altLang="ko-KR" dirty="0"/>
              <a:t>,</a:t>
            </a:r>
            <a:r>
              <a:rPr lang="ko-KR" altLang="en-US" dirty="0"/>
              <a:t>엘지</a:t>
            </a:r>
            <a:r>
              <a:rPr lang="en-US" altLang="ko-KR" dirty="0"/>
              <a:t>,</a:t>
            </a:r>
            <a:r>
              <a:rPr lang="ko-KR" altLang="en-US" dirty="0"/>
              <a:t>애플 탭을 누르시면 각 제조사별 제품 페이지를 볼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65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오른쪽의 통신비 계산 페이지로 들어오시면</a:t>
            </a:r>
            <a:r>
              <a:rPr lang="en-US" altLang="ko-KR" dirty="0"/>
              <a:t>, </a:t>
            </a:r>
            <a:r>
              <a:rPr lang="ko-KR" altLang="en-US" dirty="0"/>
              <a:t>스마트폰의 종류</a:t>
            </a:r>
            <a:r>
              <a:rPr lang="en-US" altLang="ko-KR" dirty="0"/>
              <a:t>, </a:t>
            </a:r>
            <a:r>
              <a:rPr lang="ko-KR" altLang="en-US" dirty="0"/>
              <a:t>통신사별의 요금제</a:t>
            </a:r>
            <a:r>
              <a:rPr lang="en-US" altLang="ko-KR" dirty="0"/>
              <a:t>, </a:t>
            </a:r>
            <a:r>
              <a:rPr lang="ko-KR" altLang="en-US" dirty="0" err="1"/>
              <a:t>약정개월수를</a:t>
            </a:r>
            <a:r>
              <a:rPr lang="ko-KR" altLang="en-US" dirty="0"/>
              <a:t> </a:t>
            </a:r>
            <a:r>
              <a:rPr lang="ko-KR" altLang="en-US" dirty="0" err="1"/>
              <a:t>입력받을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  <a:r>
              <a:rPr lang="ko-KR" altLang="en-US" dirty="0"/>
              <a:t>모두 입력하고 통신비 계산하기 버튼을 누르면 오른쪽과 같은 통신비 계산 결과 페이지가 나옵니다</a:t>
            </a:r>
            <a:r>
              <a:rPr lang="en-US" altLang="ko-KR" dirty="0"/>
              <a:t>. </a:t>
            </a:r>
            <a:r>
              <a:rPr lang="ko-KR" altLang="en-US" dirty="0"/>
              <a:t>앞서 입력 받았던 스마트폰의 종류와 출고가</a:t>
            </a:r>
            <a:r>
              <a:rPr lang="en-US" altLang="ko-KR" dirty="0"/>
              <a:t>, </a:t>
            </a:r>
            <a:r>
              <a:rPr lang="ko-KR" altLang="en-US" dirty="0"/>
              <a:t>고른 요금제의 통신사</a:t>
            </a:r>
            <a:r>
              <a:rPr lang="en-US" altLang="ko-KR" dirty="0"/>
              <a:t>, </a:t>
            </a:r>
            <a:r>
              <a:rPr lang="ko-KR" altLang="en-US" dirty="0"/>
              <a:t>통신망</a:t>
            </a:r>
            <a:r>
              <a:rPr lang="en-US" altLang="ko-KR" dirty="0"/>
              <a:t>, </a:t>
            </a:r>
            <a:r>
              <a:rPr lang="ko-KR" altLang="en-US" dirty="0"/>
              <a:t>요금제</a:t>
            </a:r>
            <a:r>
              <a:rPr lang="en-US" altLang="ko-KR" dirty="0"/>
              <a:t>, </a:t>
            </a:r>
            <a:r>
              <a:rPr lang="ko-KR" altLang="en-US" dirty="0"/>
              <a:t>그리고 위 표의 공시지원금은 그 요금제에 맞는 공시지원금이 나오고</a:t>
            </a:r>
            <a:r>
              <a:rPr lang="en-US" altLang="ko-KR" dirty="0"/>
              <a:t>, </a:t>
            </a:r>
            <a:r>
              <a:rPr lang="ko-KR" altLang="en-US" dirty="0"/>
              <a:t>밑 표에 있는 선택약정은 요금제의 </a:t>
            </a:r>
            <a:r>
              <a:rPr lang="en-US" altLang="ko-KR" dirty="0"/>
              <a:t>25%</a:t>
            </a:r>
            <a:r>
              <a:rPr lang="ko-KR" altLang="en-US" dirty="0"/>
              <a:t>를 할인해줍니다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ko-KR" altLang="en-US" dirty="0" err="1"/>
              <a:t>약정개월</a:t>
            </a:r>
            <a:r>
              <a:rPr lang="ko-KR" altLang="en-US" dirty="0"/>
              <a:t> 수 까지 나타내고 마지막에 한달 평균 요금이 나오며 두 가지 경우 중 저렴한 경우를 화면 하단에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4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아키텍쳐에</a:t>
            </a:r>
            <a:r>
              <a:rPr lang="ko-KR" altLang="en-US" dirty="0"/>
              <a:t> 대해 말씀드리겠습니다</a:t>
            </a:r>
            <a:r>
              <a:rPr lang="en-US" altLang="ko-KR" dirty="0"/>
              <a:t>. </a:t>
            </a:r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HTML,CSS,JS</a:t>
            </a:r>
            <a:r>
              <a:rPr lang="ko-KR" altLang="en-US" dirty="0"/>
              <a:t>를 기반으로 제작하였고</a:t>
            </a:r>
            <a:r>
              <a:rPr lang="en-US" altLang="ko-KR" dirty="0"/>
              <a:t>,  EJS</a:t>
            </a:r>
            <a:r>
              <a:rPr lang="ko-KR" altLang="en-US" dirty="0"/>
              <a:t>라는 </a:t>
            </a:r>
            <a:r>
              <a:rPr lang="en-US" altLang="ko-KR" dirty="0"/>
              <a:t>Server-Side Language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r>
              <a:rPr lang="ko-KR" altLang="en-US" dirty="0"/>
              <a:t>또한 네이버의 </a:t>
            </a:r>
            <a:r>
              <a:rPr lang="en-US" altLang="ko-KR" dirty="0"/>
              <a:t>IT</a:t>
            </a:r>
            <a:r>
              <a:rPr lang="ko-KR" altLang="en-US" dirty="0"/>
              <a:t>뉴스기사와 유튜브의 리뷰영상을 </a:t>
            </a:r>
            <a:r>
              <a:rPr lang="en-US" altLang="ko-KR" dirty="0" err="1"/>
              <a:t>nodejs</a:t>
            </a:r>
            <a:r>
              <a:rPr lang="ko-KR" altLang="en-US" dirty="0"/>
              <a:t>의 </a:t>
            </a:r>
            <a:r>
              <a:rPr lang="en-US" altLang="ko-KR" dirty="0"/>
              <a:t>express, node-</a:t>
            </a:r>
            <a:r>
              <a:rPr lang="en-US" altLang="ko-KR" dirty="0" err="1"/>
              <a:t>cron</a:t>
            </a:r>
            <a:r>
              <a:rPr lang="en-US" altLang="ko-KR" dirty="0"/>
              <a:t>, cheerio </a:t>
            </a:r>
            <a:r>
              <a:rPr lang="ko-KR" altLang="en-US" dirty="0"/>
              <a:t>등을 이용해 크롤링하였습니다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EC2</a:t>
            </a:r>
            <a:r>
              <a:rPr lang="ko-KR" altLang="en-US" dirty="0"/>
              <a:t>를 사용해 배포하였으며</a:t>
            </a:r>
            <a:r>
              <a:rPr lang="en-US" altLang="ko-KR" dirty="0"/>
              <a:t>, </a:t>
            </a:r>
            <a:r>
              <a:rPr lang="ko-KR" altLang="en-US" dirty="0"/>
              <a:t>도메인을 </a:t>
            </a:r>
            <a:r>
              <a:rPr lang="en-US" altLang="ko-KR" dirty="0" err="1"/>
              <a:t>freenom</a:t>
            </a:r>
            <a:r>
              <a:rPr lang="ko-KR" altLang="en-US" dirty="0"/>
              <a:t>에서 얻어와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1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및 향후 개선 방안에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성과는 스마트기기의 소개와 네이버 </a:t>
            </a:r>
            <a:r>
              <a:rPr lang="en-US" altLang="ko-KR" dirty="0"/>
              <a:t>IT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유튜브 스마트기기 리뷰영상을 크롤링해 보여줌으로써 스마트기기 선택에 도움을 </a:t>
            </a:r>
            <a:r>
              <a:rPr lang="ko-KR" altLang="en-US" dirty="0" err="1"/>
              <a:t>준것과</a:t>
            </a:r>
            <a:r>
              <a:rPr lang="ko-KR" altLang="en-US" dirty="0"/>
              <a:t> 통신비 계산을 통해 나온 월 평균 요금을 통해 스마트폰과 요금제</a:t>
            </a:r>
            <a:r>
              <a:rPr lang="en-US" altLang="ko-KR" dirty="0"/>
              <a:t>, </a:t>
            </a:r>
            <a:r>
              <a:rPr lang="ko-KR" altLang="en-US" dirty="0" err="1"/>
              <a:t>약정개월</a:t>
            </a:r>
            <a:r>
              <a:rPr lang="ko-KR" altLang="en-US" dirty="0"/>
              <a:t> 수를 합리적으로 고를 수 있게 도움을 준 것입니다</a:t>
            </a:r>
            <a:r>
              <a:rPr lang="en-US" altLang="ko-KR" dirty="0"/>
              <a:t>. </a:t>
            </a:r>
            <a:r>
              <a:rPr lang="ko-KR" altLang="en-US" dirty="0"/>
              <a:t>저희 프로젝트에서 발생한 문제점들은 네이버 </a:t>
            </a:r>
            <a:r>
              <a:rPr lang="en-US" altLang="ko-KR" dirty="0"/>
              <a:t>IT</a:t>
            </a:r>
            <a:r>
              <a:rPr lang="ko-KR" altLang="en-US" dirty="0"/>
              <a:t>뉴스를 크롤링한 부분에서 스마트기기 관련이 아닌 기사들도 나온 것과</a:t>
            </a:r>
            <a:r>
              <a:rPr lang="en-US" altLang="ko-KR" dirty="0"/>
              <a:t>, </a:t>
            </a:r>
            <a:r>
              <a:rPr lang="ko-KR" altLang="en-US" dirty="0"/>
              <a:t>요금제의 공시지원금이 주기적으로 바뀌어 주기적으로 직접 수정해야하는 것입니다</a:t>
            </a:r>
            <a:r>
              <a:rPr lang="en-US" altLang="ko-KR" dirty="0"/>
              <a:t>. </a:t>
            </a:r>
            <a:r>
              <a:rPr lang="ko-KR" altLang="en-US" dirty="0"/>
              <a:t>이에 따른 개선방안은 네이버 스마트기기 키워드 별로 크롤링해 기사들을 얻어오는 방식을 </a:t>
            </a:r>
            <a:r>
              <a:rPr lang="ko-KR" altLang="en-US" dirty="0" err="1"/>
              <a:t>생각중이며</a:t>
            </a:r>
            <a:r>
              <a:rPr lang="en-US" altLang="ko-KR" dirty="0"/>
              <a:t>, </a:t>
            </a:r>
            <a:r>
              <a:rPr lang="ko-KR" altLang="en-US" dirty="0"/>
              <a:t>통신사에서 나오는 공시지원금 </a:t>
            </a:r>
            <a:r>
              <a:rPr lang="en-US" altLang="ko-KR" dirty="0"/>
              <a:t>DB</a:t>
            </a:r>
            <a:r>
              <a:rPr lang="ko-KR" altLang="en-US" dirty="0"/>
              <a:t>나 </a:t>
            </a:r>
            <a:r>
              <a:rPr lang="en-US" altLang="ko-KR" dirty="0"/>
              <a:t>API</a:t>
            </a:r>
            <a:r>
              <a:rPr lang="ko-KR" altLang="en-US" dirty="0"/>
              <a:t>가 있으면 저희 프로젝트에도 적용하는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0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659A2-4494-4A7B-9D70-B117ED75FD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89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209724" y="1425084"/>
            <a:ext cx="5612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YourSampple</a:t>
            </a:r>
            <a:endParaRPr lang="en-US" altLang="ko-KR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ECC0B-EC14-4E9C-9BEF-7019676495F1}"/>
              </a:ext>
            </a:extLst>
          </p:cNvPr>
          <p:cNvSpPr txBox="1"/>
          <p:nvPr/>
        </p:nvSpPr>
        <p:spPr>
          <a:xfrm flipH="1">
            <a:off x="209724" y="3865830"/>
            <a:ext cx="561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컴퓨터공학과 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2018102185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김진호</a:t>
            </a:r>
            <a:endParaRPr lang="en-US" altLang="ko-KR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컴퓨터공학과 </a:t>
            </a:r>
            <a:r>
              <a:rPr lang="en-US" altLang="ko-KR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2020105641 </a:t>
            </a:r>
            <a:r>
              <a:rPr lang="ko-KR" altLang="en-US" sz="1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이규성</a:t>
            </a:r>
            <a:endParaRPr lang="en-US" altLang="ko-KR" sz="14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95BA54-81D9-4B9C-960D-457935A4D45B}"/>
              </a:ext>
            </a:extLst>
          </p:cNvPr>
          <p:cNvSpPr txBox="1"/>
          <p:nvPr/>
        </p:nvSpPr>
        <p:spPr>
          <a:xfrm flipH="1">
            <a:off x="2332138" y="2440747"/>
            <a:ext cx="307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“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Sam”sung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 </a:t>
            </a:r>
            <a:r>
              <a:rPr lang="en-US" altLang="ko-KR" sz="2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A”pple</a:t>
            </a:r>
            <a:r>
              <a:rPr lang="en-US" altLang="ko-KR" sz="2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4A51EF-474F-4043-B366-F6E24C4E3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FABF366-C2D3-4C79-9D4D-15F400D87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8"/>
    </mc:Choice>
    <mc:Fallback>
      <p:transition spd="slow" advTm="21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13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09A367-E20A-4319-8E28-6EF5F0127930}"/>
              </a:ext>
            </a:extLst>
          </p:cNvPr>
          <p:cNvSpPr/>
          <p:nvPr/>
        </p:nvSpPr>
        <p:spPr>
          <a:xfrm>
            <a:off x="400645" y="1385973"/>
            <a:ext cx="4974671" cy="433710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스마트폰</a:t>
            </a:r>
            <a:r>
              <a:rPr lang="en-US" altLang="ko-KR" b="1" dirty="0"/>
              <a:t>, </a:t>
            </a:r>
            <a:r>
              <a:rPr lang="ko-KR" altLang="en-US" b="1" dirty="0"/>
              <a:t>태블릿</a:t>
            </a:r>
            <a:r>
              <a:rPr lang="en-US" altLang="ko-KR" b="1" dirty="0"/>
              <a:t>PC, </a:t>
            </a:r>
            <a:r>
              <a:rPr lang="ko-KR" altLang="en-US" b="1" dirty="0" err="1"/>
              <a:t>스마트워치같은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최신 스마트 기기를 볼 수 있으며</a:t>
            </a:r>
            <a:r>
              <a:rPr lang="en-US" altLang="ko-KR" b="1" dirty="0"/>
              <a:t>,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NAVER</a:t>
            </a:r>
            <a:r>
              <a:rPr lang="ko-KR" altLang="en-US" b="1" dirty="0"/>
              <a:t>의 뉴스와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YOUTUBE</a:t>
            </a:r>
            <a:r>
              <a:rPr lang="ko-KR" altLang="en-US" b="1" dirty="0"/>
              <a:t>의 리뷰영상도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볼 수 있음</a:t>
            </a:r>
            <a:endParaRPr lang="en-US" altLang="ko-KR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8AD52DA-AA56-488E-BE5E-5FA5ED3578CB}"/>
              </a:ext>
            </a:extLst>
          </p:cNvPr>
          <p:cNvSpPr/>
          <p:nvPr/>
        </p:nvSpPr>
        <p:spPr>
          <a:xfrm>
            <a:off x="6633131" y="1385973"/>
            <a:ext cx="4974671" cy="433710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스마트폰의 출고가</a:t>
            </a:r>
            <a:r>
              <a:rPr lang="en-US" altLang="ko-KR" b="1" dirty="0"/>
              <a:t>, </a:t>
            </a:r>
            <a:r>
              <a:rPr lang="ko-KR" altLang="en-US" b="1" dirty="0"/>
              <a:t>사용하는 요금제</a:t>
            </a:r>
            <a:r>
              <a:rPr lang="en-US" altLang="ko-KR" b="1" dirty="0"/>
              <a:t>,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b="1" dirty="0"/>
              <a:t> </a:t>
            </a:r>
            <a:r>
              <a:rPr lang="ko-KR" altLang="en-US" b="1" dirty="0" err="1"/>
              <a:t>약정개월</a:t>
            </a:r>
            <a:r>
              <a:rPr lang="ko-KR" altLang="en-US" b="1" dirty="0"/>
              <a:t> 수를 입력 받아 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공시지원금</a:t>
            </a:r>
            <a:r>
              <a:rPr lang="en-US" altLang="ko-KR" b="1" dirty="0"/>
              <a:t>, </a:t>
            </a:r>
            <a:r>
              <a:rPr lang="ko-KR" altLang="en-US" b="1" dirty="0"/>
              <a:t>선택약정일시에 나오는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endParaRPr lang="en-US" altLang="ko-KR" b="1" dirty="0"/>
          </a:p>
          <a:p>
            <a:pPr algn="ctr"/>
            <a:r>
              <a:rPr lang="ko-KR" altLang="en-US" b="1" dirty="0"/>
              <a:t>월 평균 요금을 계산</a:t>
            </a:r>
            <a:r>
              <a:rPr lang="en-US" altLang="ko-KR" b="1" dirty="0"/>
              <a:t>,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5C4A70-A15D-4A6B-9908-80991E56B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DE02945-82AF-4AFD-B6F4-08CB02539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5"/>
    </mc:Choice>
    <mc:Fallback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0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선정 이유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8A5EEAE-6106-4064-95B0-E24FE78C5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2543">
            <a:off x="386858" y="1385972"/>
            <a:ext cx="3606301" cy="433710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CEA7FDC-35AF-40D8-BC86-429C6E3A5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5423">
            <a:off x="2235549" y="1385972"/>
            <a:ext cx="3860451" cy="4337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DB5DA-33C6-4885-B9ED-DDF707E300CA}"/>
              </a:ext>
            </a:extLst>
          </p:cNvPr>
          <p:cNvSpPr txBox="1"/>
          <p:nvPr/>
        </p:nvSpPr>
        <p:spPr>
          <a:xfrm flipH="1">
            <a:off x="1732124" y="5972946"/>
            <a:ext cx="23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곳에서 모두 확인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89A9D2B-6E66-483E-81FC-02D5A4923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70" y="1380032"/>
            <a:ext cx="4955331" cy="4515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677A09-5498-41D9-A6BA-208A4F83ACA9}"/>
              </a:ext>
            </a:extLst>
          </p:cNvPr>
          <p:cNvSpPr txBox="1"/>
          <p:nvPr/>
        </p:nvSpPr>
        <p:spPr>
          <a:xfrm flipH="1">
            <a:off x="8156897" y="5972946"/>
            <a:ext cx="23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합리적인 요금 비교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C4683F-FF7C-4366-ACE1-3B0621399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96E1038-8004-4E98-9D90-72E9FD03B3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4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4"/>
    </mc:Choice>
    <mc:Fallback>
      <p:transition spd="slow" advTm="4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0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핵심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DB5DA-33C6-4885-B9ED-DDF707E300CA}"/>
              </a:ext>
            </a:extLst>
          </p:cNvPr>
          <p:cNvSpPr txBox="1"/>
          <p:nvPr/>
        </p:nvSpPr>
        <p:spPr>
          <a:xfrm flipH="1">
            <a:off x="4944509" y="5972946"/>
            <a:ext cx="23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</a:p>
        </p:txBody>
      </p:sp>
      <p:pic>
        <p:nvPicPr>
          <p:cNvPr id="13" name="그림 12" descr="실내, 컴퓨터, iPod, 전자기기이(가) 표시된 사진&#10;&#10;자동 생성된 설명">
            <a:extLst>
              <a:ext uri="{FF2B5EF4-FFF2-40B4-BE49-F238E27FC236}">
                <a16:creationId xmlns:a16="http://schemas.microsoft.com/office/drawing/2014/main" id="{42A1CD26-CA75-4D03-8334-F4435CFC2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3" y="1391101"/>
            <a:ext cx="10906813" cy="4481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09BBCA-F70D-4BA9-8965-46F0F6484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BD0CE37-9095-4721-BC4A-E5EC4D2A1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3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0"/>
    </mc:Choice>
    <mc:Fallback>
      <p:transition spd="slow" advTm="1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0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핵심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DB5DA-33C6-4885-B9ED-DDF707E300CA}"/>
              </a:ext>
            </a:extLst>
          </p:cNvPr>
          <p:cNvSpPr txBox="1"/>
          <p:nvPr/>
        </p:nvSpPr>
        <p:spPr>
          <a:xfrm flipH="1">
            <a:off x="1732124" y="5972946"/>
            <a:ext cx="23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77A09-5498-41D9-A6BA-208A4F83ACA9}"/>
              </a:ext>
            </a:extLst>
          </p:cNvPr>
          <p:cNvSpPr txBox="1"/>
          <p:nvPr/>
        </p:nvSpPr>
        <p:spPr>
          <a:xfrm flipH="1">
            <a:off x="8156896" y="5972946"/>
            <a:ext cx="244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제조사별 제품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F66F2B-4BC6-4C20-A421-0103482E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1380033"/>
            <a:ext cx="5128444" cy="4492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AB127-B63C-482D-AED0-37DAA18B8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57" y="1380033"/>
            <a:ext cx="5128444" cy="4492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86F703-443B-475A-93DB-F424B67DED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90B8A51-E511-40B0-96B5-24D5888D9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3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33"/>
    </mc:Choice>
    <mc:Fallback>
      <p:transition spd="slow" advTm="22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03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핵심 기능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DDB5DA-33C6-4885-B9ED-DDF707E300CA}"/>
              </a:ext>
            </a:extLst>
          </p:cNvPr>
          <p:cNvSpPr txBox="1"/>
          <p:nvPr/>
        </p:nvSpPr>
        <p:spPr>
          <a:xfrm flipH="1">
            <a:off x="1732124" y="5972946"/>
            <a:ext cx="230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77A09-5498-41D9-A6BA-208A4F83ACA9}"/>
              </a:ext>
            </a:extLst>
          </p:cNvPr>
          <p:cNvSpPr txBox="1"/>
          <p:nvPr/>
        </p:nvSpPr>
        <p:spPr>
          <a:xfrm flipH="1">
            <a:off x="7819450" y="5972946"/>
            <a:ext cx="244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통신비 계산 결과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F66F2B-4BC6-4C20-A421-0103482E7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321" y="1407066"/>
            <a:ext cx="5128444" cy="4438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2AB127-B63C-482D-AED0-37DAA18B8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9357" y="1407064"/>
            <a:ext cx="5128444" cy="4438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371EDC5-12D0-4370-B558-487F7D2DD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3837437-A46C-4337-BAEE-C5488FB62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2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63"/>
    </mc:Choice>
    <mc:Fallback>
      <p:transition spd="slow" advTm="44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04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</a:t>
            </a:r>
            <a:r>
              <a:rPr lang="ko-KR" altLang="en-US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아키텍쳐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519EA97-CEBD-46EB-BA25-537348552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09A367-E20A-4319-8E28-6EF5F0127930}"/>
              </a:ext>
            </a:extLst>
          </p:cNvPr>
          <p:cNvSpPr/>
          <p:nvPr/>
        </p:nvSpPr>
        <p:spPr>
          <a:xfrm>
            <a:off x="498838" y="1522903"/>
            <a:ext cx="11194324" cy="45790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/>
          </a:p>
        </p:txBody>
      </p:sp>
      <p:pic>
        <p:nvPicPr>
          <p:cNvPr id="18" name="그림 17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6A398C1-1D0A-4409-9766-D7C81F4C2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3" y="4583258"/>
            <a:ext cx="1743318" cy="600159"/>
          </a:xfrm>
          <a:prstGeom prst="rect">
            <a:avLst/>
          </a:prstGeom>
        </p:spPr>
      </p:pic>
      <p:pic>
        <p:nvPicPr>
          <p:cNvPr id="20" name="그림 19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BEBBEC12-2687-439D-ACC4-97DECE98AC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752" y="2721506"/>
            <a:ext cx="3370647" cy="1885194"/>
          </a:xfrm>
          <a:prstGeom prst="rect">
            <a:avLst/>
          </a:prstGeom>
        </p:spPr>
      </p:pic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1A5CF8D-1E4F-4C84-A9A0-174CE30826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7" y="5282481"/>
            <a:ext cx="1743318" cy="600159"/>
          </a:xfrm>
          <a:prstGeom prst="rect">
            <a:avLst/>
          </a:prstGeom>
        </p:spPr>
      </p:pic>
      <p:pic>
        <p:nvPicPr>
          <p:cNvPr id="24" name="그림 23" descr="텍스트, 음악이(가) 표시된 사진&#10;&#10;자동 생성된 설명">
            <a:extLst>
              <a:ext uri="{FF2B5EF4-FFF2-40B4-BE49-F238E27FC236}">
                <a16:creationId xmlns:a16="http://schemas.microsoft.com/office/drawing/2014/main" id="{E6FB012F-0392-4B16-801F-BBB1F4EEB1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10" y="1651141"/>
            <a:ext cx="1643503" cy="1885194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8AA4374-8782-4CE0-A227-974FB8D309F2}"/>
              </a:ext>
            </a:extLst>
          </p:cNvPr>
          <p:cNvCxnSpPr>
            <a:cxnSpLocks/>
          </p:cNvCxnSpPr>
          <p:nvPr/>
        </p:nvCxnSpPr>
        <p:spPr>
          <a:xfrm>
            <a:off x="9344841" y="4020305"/>
            <a:ext cx="2" cy="6819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3CB2229-C418-47DE-9AAF-0141C6E181CB}"/>
              </a:ext>
            </a:extLst>
          </p:cNvPr>
          <p:cNvCxnSpPr/>
          <p:nvPr/>
        </p:nvCxnSpPr>
        <p:spPr>
          <a:xfrm>
            <a:off x="7579151" y="3429000"/>
            <a:ext cx="13008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9EBCCCE-C7D2-48CF-A9BA-AD36457B69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00" y="4976023"/>
            <a:ext cx="2255627" cy="818952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7F9FB4-2796-4E2B-A232-288084EEE3EA}"/>
              </a:ext>
            </a:extLst>
          </p:cNvPr>
          <p:cNvCxnSpPr>
            <a:cxnSpLocks/>
          </p:cNvCxnSpPr>
          <p:nvPr/>
        </p:nvCxnSpPr>
        <p:spPr>
          <a:xfrm flipH="1">
            <a:off x="7550869" y="3660429"/>
            <a:ext cx="13008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1F9CAF2-C534-4ED7-AE38-7C322B15E986}"/>
              </a:ext>
            </a:extLst>
          </p:cNvPr>
          <p:cNvCxnSpPr/>
          <p:nvPr/>
        </p:nvCxnSpPr>
        <p:spPr>
          <a:xfrm>
            <a:off x="6938128" y="4289196"/>
            <a:ext cx="1819373" cy="12933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B5C155F-27BF-4ED1-B700-9AA47C8BD3B8}"/>
              </a:ext>
            </a:extLst>
          </p:cNvPr>
          <p:cNvCxnSpPr/>
          <p:nvPr/>
        </p:nvCxnSpPr>
        <p:spPr>
          <a:xfrm flipH="1">
            <a:off x="2941163" y="3935478"/>
            <a:ext cx="1357460" cy="11927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6742F8C-D734-4D9B-9CB2-04B234BABB97}"/>
              </a:ext>
            </a:extLst>
          </p:cNvPr>
          <p:cNvCxnSpPr/>
          <p:nvPr/>
        </p:nvCxnSpPr>
        <p:spPr>
          <a:xfrm flipH="1" flipV="1">
            <a:off x="2684013" y="2328421"/>
            <a:ext cx="1765439" cy="808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1B5422-50CD-46CF-9935-A37C5BB818B4}"/>
              </a:ext>
            </a:extLst>
          </p:cNvPr>
          <p:cNvSpPr txBox="1"/>
          <p:nvPr/>
        </p:nvSpPr>
        <p:spPr>
          <a:xfrm rot="1481469">
            <a:off x="3160935" y="2357983"/>
            <a:ext cx="109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Release</a:t>
            </a:r>
            <a:endParaRPr lang="ko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1AF274-182C-4CE5-A24D-811028DFB42F}"/>
              </a:ext>
            </a:extLst>
          </p:cNvPr>
          <p:cNvSpPr txBox="1"/>
          <p:nvPr/>
        </p:nvSpPr>
        <p:spPr>
          <a:xfrm rot="19130891">
            <a:off x="2911993" y="4087941"/>
            <a:ext cx="122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Crawling</a:t>
            </a:r>
            <a:endParaRPr lang="ko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CEFC3C-092D-4EDD-8FD2-643E64A86CFD}"/>
              </a:ext>
            </a:extLst>
          </p:cNvPr>
          <p:cNvSpPr txBox="1"/>
          <p:nvPr/>
        </p:nvSpPr>
        <p:spPr>
          <a:xfrm>
            <a:off x="7550665" y="3059668"/>
            <a:ext cx="13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Response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029F31-9AA4-4FE5-8325-4D678C49998D}"/>
              </a:ext>
            </a:extLst>
          </p:cNvPr>
          <p:cNvSpPr txBox="1"/>
          <p:nvPr/>
        </p:nvSpPr>
        <p:spPr>
          <a:xfrm>
            <a:off x="7541238" y="3627778"/>
            <a:ext cx="13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Request</a:t>
            </a:r>
            <a:endParaRPr lang="ko-KR" alt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DF4FA-3A81-42B1-922C-186A938426DB}"/>
              </a:ext>
            </a:extLst>
          </p:cNvPr>
          <p:cNvSpPr txBox="1"/>
          <p:nvPr/>
        </p:nvSpPr>
        <p:spPr>
          <a:xfrm rot="2123062">
            <a:off x="7378712" y="4568078"/>
            <a:ext cx="132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Rendering</a:t>
            </a:r>
            <a:endParaRPr lang="ko-KR" altLang="en-US" b="1" dirty="0"/>
          </a:p>
        </p:txBody>
      </p:sp>
      <p:pic>
        <p:nvPicPr>
          <p:cNvPr id="8" name="Picture 14" descr="How to Make a Website with Javascript, HTML and CSS - Skywell Software">
            <a:extLst>
              <a:ext uri="{FF2B5EF4-FFF2-40B4-BE49-F238E27FC236}">
                <a16:creationId xmlns:a16="http://schemas.microsoft.com/office/drawing/2014/main" id="{CA26DFC3-470B-43AA-9CCE-6E1599032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t="22048" r="5927" b="23253"/>
          <a:stretch/>
        </p:blipFill>
        <p:spPr bwMode="auto">
          <a:xfrm>
            <a:off x="9002801" y="3137192"/>
            <a:ext cx="2255627" cy="79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Freenom - A Name for Everyone">
            <a:extLst>
              <a:ext uri="{FF2B5EF4-FFF2-40B4-BE49-F238E27FC236}">
                <a16:creationId xmlns:a16="http://schemas.microsoft.com/office/drawing/2014/main" id="{E22DEC66-1847-4E42-9F91-2CB30095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" y="1066468"/>
            <a:ext cx="952418" cy="2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9F4C950-CC77-48CC-B626-846B587E628E}"/>
              </a:ext>
            </a:extLst>
          </p:cNvPr>
          <p:cNvCxnSpPr>
            <a:cxnSpLocks/>
          </p:cNvCxnSpPr>
          <p:nvPr/>
        </p:nvCxnSpPr>
        <p:spPr>
          <a:xfrm>
            <a:off x="838986" y="1357051"/>
            <a:ext cx="688156" cy="471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794AC4-58AE-49E0-8F10-12036B6B27EE}"/>
              </a:ext>
            </a:extLst>
          </p:cNvPr>
          <p:cNvSpPr txBox="1"/>
          <p:nvPr/>
        </p:nvSpPr>
        <p:spPr>
          <a:xfrm rot="1997929">
            <a:off x="750691" y="1330916"/>
            <a:ext cx="97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Domain</a:t>
            </a:r>
            <a:endParaRPr lang="ko-KR" altLang="en-US" sz="1200" b="1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34076B4-F4FE-4A00-BA00-920854BFC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6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60"/>
    </mc:Choice>
    <mc:Fallback>
      <p:transition spd="slow" advTm="31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7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 및 향후 개선 방안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202F71-2827-4503-8F90-1FCF2038EF15}"/>
              </a:ext>
            </a:extLst>
          </p:cNvPr>
          <p:cNvSpPr/>
          <p:nvPr/>
        </p:nvSpPr>
        <p:spPr>
          <a:xfrm>
            <a:off x="9857741" y="6442745"/>
            <a:ext cx="2330670" cy="2536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0D46A0-8D71-4DB9-AABE-774143C28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F64E0D-BB42-442C-8DF7-75C84EC1DE4D}"/>
              </a:ext>
            </a:extLst>
          </p:cNvPr>
          <p:cNvSpPr/>
          <p:nvPr/>
        </p:nvSpPr>
        <p:spPr>
          <a:xfrm>
            <a:off x="498838" y="1522903"/>
            <a:ext cx="11194324" cy="457908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i="1" dirty="0">
                <a:latin typeface="+mn-ea"/>
              </a:rPr>
              <a:t>성과</a:t>
            </a:r>
            <a:endParaRPr lang="en-US" altLang="ko-KR" b="1" i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스마트기기 소개와 네이버 </a:t>
            </a:r>
            <a:r>
              <a:rPr lang="en-US" altLang="ko-KR" sz="1600" b="1" dirty="0">
                <a:latin typeface="+mn-ea"/>
              </a:rPr>
              <a:t>IT</a:t>
            </a:r>
            <a:r>
              <a:rPr lang="ko-KR" altLang="en-US" sz="1600" b="1" dirty="0">
                <a:latin typeface="+mn-ea"/>
              </a:rPr>
              <a:t>뉴스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유튜브 스마트기기 리뷰영상을 크롤링해 보여줌으로써 스마트기기 선택에 도움을 줌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2. </a:t>
            </a:r>
            <a:r>
              <a:rPr lang="ko-KR" altLang="en-US" sz="1600" b="1" dirty="0">
                <a:latin typeface="+mn-ea"/>
              </a:rPr>
              <a:t>통신비 계산을 통해 나온 월 평균 요금을 통해 어느 스마트폰을 결정할지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요금제는 어떤 것을 쓸지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공시지원금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>
                <a:latin typeface="+mn-ea"/>
              </a:rPr>
              <a:t>선택약정 중 어느 것을 고를지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약정을 얼마나 해야 할지 결정하는데 도움을 줌  </a:t>
            </a: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ko-KR" altLang="en-US" b="1" i="1" dirty="0">
                <a:latin typeface="+mn-ea"/>
              </a:rPr>
              <a:t>문제점</a:t>
            </a:r>
            <a:endParaRPr lang="en-US" altLang="ko-KR" b="1" i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1. </a:t>
            </a:r>
            <a:r>
              <a:rPr lang="ko-KR" altLang="en-US" sz="1600" b="1" dirty="0">
                <a:latin typeface="+mn-ea"/>
              </a:rPr>
              <a:t>네이버 </a:t>
            </a:r>
            <a:r>
              <a:rPr lang="en-US" altLang="ko-KR" sz="1600" b="1" dirty="0">
                <a:latin typeface="+mn-ea"/>
              </a:rPr>
              <a:t>IT</a:t>
            </a:r>
            <a:r>
              <a:rPr lang="ko-KR" altLang="en-US" sz="1600" b="1" dirty="0">
                <a:latin typeface="+mn-ea"/>
              </a:rPr>
              <a:t>뉴스 크롤링한 부분에서 스마트기기 관련이 아닌 기사들도 나옴 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2. </a:t>
            </a:r>
            <a:r>
              <a:rPr lang="ko-KR" altLang="en-US" sz="1600" b="1" dirty="0">
                <a:latin typeface="+mn-ea"/>
              </a:rPr>
              <a:t>스마트폰별 공시지원금이 주기적으로 바뀌기 때문에 주기적으로 공시지원금 부분을 수정해야함</a:t>
            </a:r>
            <a:endParaRPr lang="en-US" altLang="ko-KR" sz="1600" b="1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b="1" i="1" dirty="0">
                <a:latin typeface="+mn-ea"/>
              </a:rPr>
              <a:t>개선방안</a:t>
            </a:r>
            <a:endParaRPr lang="en-US" altLang="ko-KR" b="1" i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1. IT</a:t>
            </a:r>
            <a:r>
              <a:rPr lang="ko-KR" altLang="en-US" sz="1600" b="1" dirty="0">
                <a:latin typeface="+mn-ea"/>
              </a:rPr>
              <a:t>뉴스 중 스마트기기와 관련된 키워드를 검색 </a:t>
            </a:r>
            <a:r>
              <a:rPr lang="ko-KR" altLang="en-US" sz="1600" b="1" dirty="0" err="1">
                <a:latin typeface="+mn-ea"/>
              </a:rPr>
              <a:t>할때</a:t>
            </a:r>
            <a:r>
              <a:rPr lang="ko-KR" altLang="en-US" sz="1600" b="1" dirty="0">
                <a:latin typeface="+mn-ea"/>
              </a:rPr>
              <a:t> 나오는 뉴스 목록들을 </a:t>
            </a:r>
            <a:r>
              <a:rPr lang="ko-KR" altLang="en-US" sz="1600" b="1" dirty="0" err="1">
                <a:latin typeface="+mn-ea"/>
              </a:rPr>
              <a:t>크롤링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통신사에서 나오는 공시지원금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이나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 API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가 있으면 적용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92D00FD9-0B71-41FE-AE41-3F58376DB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1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94"/>
    </mc:Choice>
    <mc:Fallback>
      <p:transition spd="slow" advTm="5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3968666" y="2867144"/>
            <a:ext cx="4254667" cy="112371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6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740CC-5858-47FE-A67A-C98DC0C99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337"/>
            <a:ext cx="1076897" cy="1015663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42C706B-FC66-42EF-B37A-5DF9B41D7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3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6"/>
    </mc:Choice>
    <mc:Fallback>
      <p:transition spd="slow" advTm="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752</Words>
  <Application>Microsoft Office PowerPoint</Application>
  <PresentationFormat>와이드스크린</PresentationFormat>
  <Paragraphs>77</Paragraphs>
  <Slides>9</Slides>
  <Notes>9</Notes>
  <HiddenSlides>0</HiddenSlides>
  <MMClips>9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김진호</cp:lastModifiedBy>
  <cp:revision>43</cp:revision>
  <dcterms:created xsi:type="dcterms:W3CDTF">2019-12-23T00:32:35Z</dcterms:created>
  <dcterms:modified xsi:type="dcterms:W3CDTF">2021-06-10T03:48:19Z</dcterms:modified>
</cp:coreProperties>
</file>